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4" r:id="rId3"/>
    <p:sldId id="265" r:id="rId4"/>
    <p:sldId id="266" r:id="rId5"/>
    <p:sldId id="257" r:id="rId6"/>
    <p:sldId id="261" r:id="rId7"/>
    <p:sldId id="262" r:id="rId8"/>
    <p:sldId id="263" r:id="rId9"/>
    <p:sldId id="267" r:id="rId10"/>
    <p:sldId id="268" r:id="rId11"/>
    <p:sldId id="269" r:id="rId12"/>
    <p:sldId id="258" r:id="rId13"/>
    <p:sldId id="260" r:id="rId14"/>
    <p:sldId id="259" r:id="rId15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1642" autoAdjust="0"/>
  </p:normalViewPr>
  <p:slideViewPr>
    <p:cSldViewPr snapToGrid="0">
      <p:cViewPr varScale="1">
        <p:scale>
          <a:sx n="38" d="100"/>
          <a:sy n="38" d="100"/>
        </p:scale>
        <p:origin x="19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649F88-3CC8-4251-82C3-7977EF27F53C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70B53F70-7061-4576-B66B-E23FCD96C99A}">
      <dgm:prSet phldrT="[Texte]"/>
      <dgm:spPr/>
      <dgm:t>
        <a:bodyPr/>
        <a:lstStyle/>
        <a:p>
          <a:r>
            <a:rPr lang="fr-FR" dirty="0" smtClean="0"/>
            <a:t>Physique</a:t>
          </a:r>
          <a:endParaRPr lang="fr-FR" dirty="0"/>
        </a:p>
      </dgm:t>
    </dgm:pt>
    <dgm:pt modelId="{EDEB0617-EFA2-4E14-A801-8664EC90B02F}" type="parTrans" cxnId="{F1507EFB-0D7F-4B9D-9D1E-3A994C4C7AFB}">
      <dgm:prSet/>
      <dgm:spPr/>
      <dgm:t>
        <a:bodyPr/>
        <a:lstStyle/>
        <a:p>
          <a:endParaRPr lang="fr-FR"/>
        </a:p>
      </dgm:t>
    </dgm:pt>
    <dgm:pt modelId="{AA8AFB62-8D60-415E-B1FA-D5723B9B29E7}" type="sibTrans" cxnId="{F1507EFB-0D7F-4B9D-9D1E-3A994C4C7AFB}">
      <dgm:prSet/>
      <dgm:spPr/>
      <dgm:t>
        <a:bodyPr/>
        <a:lstStyle/>
        <a:p>
          <a:endParaRPr lang="fr-FR"/>
        </a:p>
      </dgm:t>
    </dgm:pt>
    <dgm:pt modelId="{D0831792-34C5-4368-B60C-1A2899383C28}">
      <dgm:prSet phldrT="[Texte]"/>
      <dgm:spPr/>
      <dgm:t>
        <a:bodyPr/>
        <a:lstStyle/>
        <a:p>
          <a:r>
            <a:rPr lang="fr-FR" dirty="0" smtClean="0"/>
            <a:t>Chimie</a:t>
          </a:r>
          <a:endParaRPr lang="fr-FR" dirty="0"/>
        </a:p>
      </dgm:t>
    </dgm:pt>
    <dgm:pt modelId="{A79D29EC-3A8F-4700-87D7-FB2977DF557A}" type="parTrans" cxnId="{E6EBF910-530E-45AC-A566-78DE57939F4F}">
      <dgm:prSet/>
      <dgm:spPr/>
      <dgm:t>
        <a:bodyPr/>
        <a:lstStyle/>
        <a:p>
          <a:endParaRPr lang="fr-FR"/>
        </a:p>
      </dgm:t>
    </dgm:pt>
    <dgm:pt modelId="{D35C4AFC-1668-4337-A49D-E8A54BE8BFD3}" type="sibTrans" cxnId="{E6EBF910-530E-45AC-A566-78DE57939F4F}">
      <dgm:prSet custT="1"/>
      <dgm:spPr/>
      <dgm:t>
        <a:bodyPr/>
        <a:lstStyle/>
        <a:p>
          <a:r>
            <a:rPr lang="fr-FR" sz="1400" dirty="0" smtClean="0"/>
            <a:t>Maths et informatique</a:t>
          </a:r>
          <a:endParaRPr lang="fr-FR" sz="1400" dirty="0"/>
        </a:p>
      </dgm:t>
    </dgm:pt>
    <dgm:pt modelId="{DF7E8C64-1DBF-4506-9631-14A049253490}">
      <dgm:prSet phldrT="[Texte]"/>
      <dgm:spPr/>
      <dgm:t>
        <a:bodyPr/>
        <a:lstStyle/>
        <a:p>
          <a:r>
            <a:rPr lang="fr-FR" dirty="0" smtClean="0"/>
            <a:t>Biologie</a:t>
          </a:r>
          <a:endParaRPr lang="fr-FR" dirty="0"/>
        </a:p>
      </dgm:t>
    </dgm:pt>
    <dgm:pt modelId="{D20F2FC9-9CE7-4CB1-9397-C10ED3F20CD2}" type="parTrans" cxnId="{CE94CC4F-8727-455F-B4A7-88EC72DC16BC}">
      <dgm:prSet/>
      <dgm:spPr/>
      <dgm:t>
        <a:bodyPr/>
        <a:lstStyle/>
        <a:p>
          <a:endParaRPr lang="fr-FR"/>
        </a:p>
      </dgm:t>
    </dgm:pt>
    <dgm:pt modelId="{2FDF4EC6-1C6D-429B-8618-A3756538901A}" type="sibTrans" cxnId="{CE94CC4F-8727-455F-B4A7-88EC72DC16BC}">
      <dgm:prSet/>
      <dgm:spPr/>
      <dgm:t>
        <a:bodyPr/>
        <a:lstStyle/>
        <a:p>
          <a:endParaRPr lang="fr-FR"/>
        </a:p>
      </dgm:t>
    </dgm:pt>
    <dgm:pt modelId="{9BA1BA0D-09D4-42BF-8DDA-764FED48C369}" type="pres">
      <dgm:prSet presAssocID="{EF649F88-3CC8-4251-82C3-7977EF27F53C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5891CA0D-4866-468C-B18C-E345CA41555B}" type="pres">
      <dgm:prSet presAssocID="{70B53F70-7061-4576-B66B-E23FCD96C99A}" presName="composite" presStyleCnt="0"/>
      <dgm:spPr/>
    </dgm:pt>
    <dgm:pt modelId="{D93DB0E9-BF60-46FE-A587-9CB9CE00546D}" type="pres">
      <dgm:prSet presAssocID="{70B53F70-7061-4576-B66B-E23FCD96C99A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AED515-7913-44C6-934E-66E8DA15AA32}" type="pres">
      <dgm:prSet presAssocID="{70B53F70-7061-4576-B66B-E23FCD96C99A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E614E9-61E6-4306-9A15-7C443A0AD9BD}" type="pres">
      <dgm:prSet presAssocID="{70B53F70-7061-4576-B66B-E23FCD96C99A}" presName="BalanceSpacing" presStyleCnt="0"/>
      <dgm:spPr/>
    </dgm:pt>
    <dgm:pt modelId="{E9099499-CDD5-4151-BB6B-93D979340CCF}" type="pres">
      <dgm:prSet presAssocID="{70B53F70-7061-4576-B66B-E23FCD96C99A}" presName="BalanceSpacing1" presStyleCnt="0"/>
      <dgm:spPr/>
    </dgm:pt>
    <dgm:pt modelId="{7E210C5D-F4AC-4375-A832-937063819DF8}" type="pres">
      <dgm:prSet presAssocID="{AA8AFB62-8D60-415E-B1FA-D5723B9B29E7}" presName="Accent1Text" presStyleLbl="node1" presStyleIdx="1" presStyleCnt="6"/>
      <dgm:spPr/>
      <dgm:t>
        <a:bodyPr/>
        <a:lstStyle/>
        <a:p>
          <a:endParaRPr lang="fr-FR"/>
        </a:p>
      </dgm:t>
    </dgm:pt>
    <dgm:pt modelId="{79873805-53DF-4DF0-91F4-0F7FF9708C5D}" type="pres">
      <dgm:prSet presAssocID="{AA8AFB62-8D60-415E-B1FA-D5723B9B29E7}" presName="spaceBetweenRectangles" presStyleCnt="0"/>
      <dgm:spPr/>
    </dgm:pt>
    <dgm:pt modelId="{99B94069-9976-4DC9-B1E1-2C70CF0DE7F2}" type="pres">
      <dgm:prSet presAssocID="{D0831792-34C5-4368-B60C-1A2899383C28}" presName="composite" presStyleCnt="0"/>
      <dgm:spPr/>
    </dgm:pt>
    <dgm:pt modelId="{EFED89F6-5B1C-4002-858B-0A3C451100AC}" type="pres">
      <dgm:prSet presAssocID="{D0831792-34C5-4368-B60C-1A2899383C28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C3BE60B-9392-4FFC-A26A-D2CB0BA72FF0}" type="pres">
      <dgm:prSet presAssocID="{D0831792-34C5-4368-B60C-1A2899383C28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706D32-EC90-462B-A5F9-8CC70B1EF81D}" type="pres">
      <dgm:prSet presAssocID="{D0831792-34C5-4368-B60C-1A2899383C28}" presName="BalanceSpacing" presStyleCnt="0"/>
      <dgm:spPr/>
    </dgm:pt>
    <dgm:pt modelId="{36591387-B937-48F2-8944-01573555869B}" type="pres">
      <dgm:prSet presAssocID="{D0831792-34C5-4368-B60C-1A2899383C28}" presName="BalanceSpacing1" presStyleCnt="0"/>
      <dgm:spPr/>
    </dgm:pt>
    <dgm:pt modelId="{30DEA30C-602E-4990-A3A5-5EDDED47E4F7}" type="pres">
      <dgm:prSet presAssocID="{D35C4AFC-1668-4337-A49D-E8A54BE8BFD3}" presName="Accent1Text" presStyleLbl="node1" presStyleIdx="3" presStyleCnt="6"/>
      <dgm:spPr/>
      <dgm:t>
        <a:bodyPr/>
        <a:lstStyle/>
        <a:p>
          <a:endParaRPr lang="fr-FR"/>
        </a:p>
      </dgm:t>
    </dgm:pt>
    <dgm:pt modelId="{D40F184F-6851-4167-8DB8-0F06C12E4990}" type="pres">
      <dgm:prSet presAssocID="{D35C4AFC-1668-4337-A49D-E8A54BE8BFD3}" presName="spaceBetweenRectangles" presStyleCnt="0"/>
      <dgm:spPr/>
    </dgm:pt>
    <dgm:pt modelId="{DC9DD7DA-73E4-471B-9117-C850A84498E4}" type="pres">
      <dgm:prSet presAssocID="{DF7E8C64-1DBF-4506-9631-14A049253490}" presName="composite" presStyleCnt="0"/>
      <dgm:spPr/>
    </dgm:pt>
    <dgm:pt modelId="{5D500F3A-1738-4035-BD8B-42F382215F54}" type="pres">
      <dgm:prSet presAssocID="{DF7E8C64-1DBF-4506-9631-14A049253490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1E1A1B9-85FC-47ED-A400-8D50DE41E7C3}" type="pres">
      <dgm:prSet presAssocID="{DF7E8C64-1DBF-4506-9631-14A049253490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63A5C0-1E57-4CBB-BBE1-F9FA92A8F2B4}" type="pres">
      <dgm:prSet presAssocID="{DF7E8C64-1DBF-4506-9631-14A049253490}" presName="BalanceSpacing" presStyleCnt="0"/>
      <dgm:spPr/>
    </dgm:pt>
    <dgm:pt modelId="{33C97CB7-8646-422F-A9D5-FFB76C700479}" type="pres">
      <dgm:prSet presAssocID="{DF7E8C64-1DBF-4506-9631-14A049253490}" presName="BalanceSpacing1" presStyleCnt="0"/>
      <dgm:spPr/>
    </dgm:pt>
    <dgm:pt modelId="{6CC329BC-44E6-43CC-A447-C79C5819A2F6}" type="pres">
      <dgm:prSet presAssocID="{2FDF4EC6-1C6D-429B-8618-A3756538901A}" presName="Accent1Text" presStyleLbl="node1" presStyleIdx="5" presStyleCnt="6"/>
      <dgm:spPr/>
      <dgm:t>
        <a:bodyPr/>
        <a:lstStyle/>
        <a:p>
          <a:endParaRPr lang="fr-FR"/>
        </a:p>
      </dgm:t>
    </dgm:pt>
  </dgm:ptLst>
  <dgm:cxnLst>
    <dgm:cxn modelId="{FED62CE8-5F73-45D7-A72A-A3E67929D1F7}" type="presOf" srcId="{DF7E8C64-1DBF-4506-9631-14A049253490}" destId="{5D500F3A-1738-4035-BD8B-42F382215F54}" srcOrd="0" destOrd="0" presId="urn:microsoft.com/office/officeart/2008/layout/AlternatingHexagons"/>
    <dgm:cxn modelId="{A99BBDFD-BE9D-4652-8EDF-727CFDAA2BE7}" type="presOf" srcId="{AA8AFB62-8D60-415E-B1FA-D5723B9B29E7}" destId="{7E210C5D-F4AC-4375-A832-937063819DF8}" srcOrd="0" destOrd="0" presId="urn:microsoft.com/office/officeart/2008/layout/AlternatingHexagons"/>
    <dgm:cxn modelId="{AA3729EF-2853-4B4D-BD84-06E4F9BC6579}" type="presOf" srcId="{D35C4AFC-1668-4337-A49D-E8A54BE8BFD3}" destId="{30DEA30C-602E-4990-A3A5-5EDDED47E4F7}" srcOrd="0" destOrd="0" presId="urn:microsoft.com/office/officeart/2008/layout/AlternatingHexagons"/>
    <dgm:cxn modelId="{CBADFECB-90F4-4BC6-A62D-F8FC2F9A26D5}" type="presOf" srcId="{D0831792-34C5-4368-B60C-1A2899383C28}" destId="{EFED89F6-5B1C-4002-858B-0A3C451100AC}" srcOrd="0" destOrd="0" presId="urn:microsoft.com/office/officeart/2008/layout/AlternatingHexagons"/>
    <dgm:cxn modelId="{A09613AE-D5D7-4A89-BAF7-786F0A1BF3F2}" type="presOf" srcId="{2FDF4EC6-1C6D-429B-8618-A3756538901A}" destId="{6CC329BC-44E6-43CC-A447-C79C5819A2F6}" srcOrd="0" destOrd="0" presId="urn:microsoft.com/office/officeart/2008/layout/AlternatingHexagons"/>
    <dgm:cxn modelId="{ECEBFAAE-E129-44C6-AF0B-F6457CB23278}" type="presOf" srcId="{70B53F70-7061-4576-B66B-E23FCD96C99A}" destId="{D93DB0E9-BF60-46FE-A587-9CB9CE00546D}" srcOrd="0" destOrd="0" presId="urn:microsoft.com/office/officeart/2008/layout/AlternatingHexagons"/>
    <dgm:cxn modelId="{F1507EFB-0D7F-4B9D-9D1E-3A994C4C7AFB}" srcId="{EF649F88-3CC8-4251-82C3-7977EF27F53C}" destId="{70B53F70-7061-4576-B66B-E23FCD96C99A}" srcOrd="0" destOrd="0" parTransId="{EDEB0617-EFA2-4E14-A801-8664EC90B02F}" sibTransId="{AA8AFB62-8D60-415E-B1FA-D5723B9B29E7}"/>
    <dgm:cxn modelId="{C77F97FB-8CA1-4EB6-ACEB-7861099ABAC5}" type="presOf" srcId="{EF649F88-3CC8-4251-82C3-7977EF27F53C}" destId="{9BA1BA0D-09D4-42BF-8DDA-764FED48C369}" srcOrd="0" destOrd="0" presId="urn:microsoft.com/office/officeart/2008/layout/AlternatingHexagons"/>
    <dgm:cxn modelId="{CE94CC4F-8727-455F-B4A7-88EC72DC16BC}" srcId="{EF649F88-3CC8-4251-82C3-7977EF27F53C}" destId="{DF7E8C64-1DBF-4506-9631-14A049253490}" srcOrd="2" destOrd="0" parTransId="{D20F2FC9-9CE7-4CB1-9397-C10ED3F20CD2}" sibTransId="{2FDF4EC6-1C6D-429B-8618-A3756538901A}"/>
    <dgm:cxn modelId="{E6EBF910-530E-45AC-A566-78DE57939F4F}" srcId="{EF649F88-3CC8-4251-82C3-7977EF27F53C}" destId="{D0831792-34C5-4368-B60C-1A2899383C28}" srcOrd="1" destOrd="0" parTransId="{A79D29EC-3A8F-4700-87D7-FB2977DF557A}" sibTransId="{D35C4AFC-1668-4337-A49D-E8A54BE8BFD3}"/>
    <dgm:cxn modelId="{FC5A03A2-52C8-4289-BE0F-3071BCF133A1}" type="presParOf" srcId="{9BA1BA0D-09D4-42BF-8DDA-764FED48C369}" destId="{5891CA0D-4866-468C-B18C-E345CA41555B}" srcOrd="0" destOrd="0" presId="urn:microsoft.com/office/officeart/2008/layout/AlternatingHexagons"/>
    <dgm:cxn modelId="{51BD1E36-25F4-460D-B2D1-B314A0CF3E63}" type="presParOf" srcId="{5891CA0D-4866-468C-B18C-E345CA41555B}" destId="{D93DB0E9-BF60-46FE-A587-9CB9CE00546D}" srcOrd="0" destOrd="0" presId="urn:microsoft.com/office/officeart/2008/layout/AlternatingHexagons"/>
    <dgm:cxn modelId="{368C6BC2-6E06-409C-8894-0F4BC6D2CB30}" type="presParOf" srcId="{5891CA0D-4866-468C-B18C-E345CA41555B}" destId="{4BAED515-7913-44C6-934E-66E8DA15AA32}" srcOrd="1" destOrd="0" presId="urn:microsoft.com/office/officeart/2008/layout/AlternatingHexagons"/>
    <dgm:cxn modelId="{6726F145-9FF8-4731-B432-C6B05C179C5E}" type="presParOf" srcId="{5891CA0D-4866-468C-B18C-E345CA41555B}" destId="{5BE614E9-61E6-4306-9A15-7C443A0AD9BD}" srcOrd="2" destOrd="0" presId="urn:microsoft.com/office/officeart/2008/layout/AlternatingHexagons"/>
    <dgm:cxn modelId="{113D2EB6-9853-42E5-8A2D-E4BC8E6989E3}" type="presParOf" srcId="{5891CA0D-4866-468C-B18C-E345CA41555B}" destId="{E9099499-CDD5-4151-BB6B-93D979340CCF}" srcOrd="3" destOrd="0" presId="urn:microsoft.com/office/officeart/2008/layout/AlternatingHexagons"/>
    <dgm:cxn modelId="{69FC5E88-B492-43E5-8617-AA46EC905D40}" type="presParOf" srcId="{5891CA0D-4866-468C-B18C-E345CA41555B}" destId="{7E210C5D-F4AC-4375-A832-937063819DF8}" srcOrd="4" destOrd="0" presId="urn:microsoft.com/office/officeart/2008/layout/AlternatingHexagons"/>
    <dgm:cxn modelId="{03361ABB-AEAD-4DF2-9DAA-D8D99FCDFEAF}" type="presParOf" srcId="{9BA1BA0D-09D4-42BF-8DDA-764FED48C369}" destId="{79873805-53DF-4DF0-91F4-0F7FF9708C5D}" srcOrd="1" destOrd="0" presId="urn:microsoft.com/office/officeart/2008/layout/AlternatingHexagons"/>
    <dgm:cxn modelId="{7C47B51C-49D1-4CF3-AE80-B9837ED4BE5C}" type="presParOf" srcId="{9BA1BA0D-09D4-42BF-8DDA-764FED48C369}" destId="{99B94069-9976-4DC9-B1E1-2C70CF0DE7F2}" srcOrd="2" destOrd="0" presId="urn:microsoft.com/office/officeart/2008/layout/AlternatingHexagons"/>
    <dgm:cxn modelId="{B4F831AA-BC89-4C9B-92C6-5E39DC97ADB8}" type="presParOf" srcId="{99B94069-9976-4DC9-B1E1-2C70CF0DE7F2}" destId="{EFED89F6-5B1C-4002-858B-0A3C451100AC}" srcOrd="0" destOrd="0" presId="urn:microsoft.com/office/officeart/2008/layout/AlternatingHexagons"/>
    <dgm:cxn modelId="{F6062B43-B5B7-4329-8BC0-36D5EB75348A}" type="presParOf" srcId="{99B94069-9976-4DC9-B1E1-2C70CF0DE7F2}" destId="{1C3BE60B-9392-4FFC-A26A-D2CB0BA72FF0}" srcOrd="1" destOrd="0" presId="urn:microsoft.com/office/officeart/2008/layout/AlternatingHexagons"/>
    <dgm:cxn modelId="{608C59F1-4DE9-4455-8B0F-7BCDAD508AFF}" type="presParOf" srcId="{99B94069-9976-4DC9-B1E1-2C70CF0DE7F2}" destId="{CB706D32-EC90-462B-A5F9-8CC70B1EF81D}" srcOrd="2" destOrd="0" presId="urn:microsoft.com/office/officeart/2008/layout/AlternatingHexagons"/>
    <dgm:cxn modelId="{F39DD933-84D7-4288-B862-860FC354C340}" type="presParOf" srcId="{99B94069-9976-4DC9-B1E1-2C70CF0DE7F2}" destId="{36591387-B937-48F2-8944-01573555869B}" srcOrd="3" destOrd="0" presId="urn:microsoft.com/office/officeart/2008/layout/AlternatingHexagons"/>
    <dgm:cxn modelId="{577A4CA2-B857-4E28-A5EB-C39E6D63C1F3}" type="presParOf" srcId="{99B94069-9976-4DC9-B1E1-2C70CF0DE7F2}" destId="{30DEA30C-602E-4990-A3A5-5EDDED47E4F7}" srcOrd="4" destOrd="0" presId="urn:microsoft.com/office/officeart/2008/layout/AlternatingHexagons"/>
    <dgm:cxn modelId="{27E9493A-D0EE-4C96-BC2B-13FD324AF1A2}" type="presParOf" srcId="{9BA1BA0D-09D4-42BF-8DDA-764FED48C369}" destId="{D40F184F-6851-4167-8DB8-0F06C12E4990}" srcOrd="3" destOrd="0" presId="urn:microsoft.com/office/officeart/2008/layout/AlternatingHexagons"/>
    <dgm:cxn modelId="{0278145A-9D9E-42F0-92FD-8E17DB3915B0}" type="presParOf" srcId="{9BA1BA0D-09D4-42BF-8DDA-764FED48C369}" destId="{DC9DD7DA-73E4-471B-9117-C850A84498E4}" srcOrd="4" destOrd="0" presId="urn:microsoft.com/office/officeart/2008/layout/AlternatingHexagons"/>
    <dgm:cxn modelId="{F15D4F41-DB6A-4F13-B68C-4C52D2C4FAAA}" type="presParOf" srcId="{DC9DD7DA-73E4-471B-9117-C850A84498E4}" destId="{5D500F3A-1738-4035-BD8B-42F382215F54}" srcOrd="0" destOrd="0" presId="urn:microsoft.com/office/officeart/2008/layout/AlternatingHexagons"/>
    <dgm:cxn modelId="{3D6C31B8-816F-467C-95DC-FFBC3859FAED}" type="presParOf" srcId="{DC9DD7DA-73E4-471B-9117-C850A84498E4}" destId="{81E1A1B9-85FC-47ED-A400-8D50DE41E7C3}" srcOrd="1" destOrd="0" presId="urn:microsoft.com/office/officeart/2008/layout/AlternatingHexagons"/>
    <dgm:cxn modelId="{984BB25C-C60B-4ED5-A4A0-F98DD46E5DDA}" type="presParOf" srcId="{DC9DD7DA-73E4-471B-9117-C850A84498E4}" destId="{2D63A5C0-1E57-4CBB-BBE1-F9FA92A8F2B4}" srcOrd="2" destOrd="0" presId="urn:microsoft.com/office/officeart/2008/layout/AlternatingHexagons"/>
    <dgm:cxn modelId="{00772F3E-84B6-4500-A04A-43534D251E2B}" type="presParOf" srcId="{DC9DD7DA-73E4-471B-9117-C850A84498E4}" destId="{33C97CB7-8646-422F-A9D5-FFB76C700479}" srcOrd="3" destOrd="0" presId="urn:microsoft.com/office/officeart/2008/layout/AlternatingHexagons"/>
    <dgm:cxn modelId="{41F47884-ED9D-4035-BF65-3338AFEDE2B0}" type="presParOf" srcId="{DC9DD7DA-73E4-471B-9117-C850A84498E4}" destId="{6CC329BC-44E6-43CC-A447-C79C5819A2F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3DB0E9-BF60-46FE-A587-9CB9CE00546D}">
      <dsp:nvSpPr>
        <dsp:cNvPr id="0" name=""/>
        <dsp:cNvSpPr/>
      </dsp:nvSpPr>
      <dsp:spPr>
        <a:xfrm rot="5400000">
          <a:off x="4810718" y="106588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Physique</a:t>
          </a:r>
          <a:endParaRPr lang="fr-FR" sz="1700" kern="1200" dirty="0"/>
        </a:p>
      </dsp:txBody>
      <dsp:txXfrm rot="-5400000">
        <a:off x="5133981" y="252983"/>
        <a:ext cx="965157" cy="1109376"/>
      </dsp:txXfrm>
    </dsp:sp>
    <dsp:sp modelId="{4BAED515-7913-44C6-934E-66E8DA15AA32}">
      <dsp:nvSpPr>
        <dsp:cNvPr id="0" name=""/>
        <dsp:cNvSpPr/>
      </dsp:nvSpPr>
      <dsp:spPr>
        <a:xfrm>
          <a:off x="6360192" y="324165"/>
          <a:ext cx="1798639" cy="96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10C5D-F4AC-4375-A832-937063819DF8}">
      <dsp:nvSpPr>
        <dsp:cNvPr id="0" name=""/>
        <dsp:cNvSpPr/>
      </dsp:nvSpPr>
      <dsp:spPr>
        <a:xfrm rot="5400000">
          <a:off x="3296379" y="106588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600" kern="1200"/>
        </a:p>
      </dsp:txBody>
      <dsp:txXfrm rot="-5400000">
        <a:off x="3619642" y="252983"/>
        <a:ext cx="965157" cy="1109376"/>
      </dsp:txXfrm>
    </dsp:sp>
    <dsp:sp modelId="{EFED89F6-5B1C-4002-858B-0A3C451100AC}">
      <dsp:nvSpPr>
        <dsp:cNvPr id="0" name=""/>
        <dsp:cNvSpPr/>
      </dsp:nvSpPr>
      <dsp:spPr>
        <a:xfrm rot="5400000">
          <a:off x="4050648" y="1474586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Chimie</a:t>
          </a:r>
          <a:endParaRPr lang="fr-FR" sz="1700" kern="1200" dirty="0"/>
        </a:p>
      </dsp:txBody>
      <dsp:txXfrm rot="-5400000">
        <a:off x="4373911" y="1620981"/>
        <a:ext cx="965157" cy="1109376"/>
      </dsp:txXfrm>
    </dsp:sp>
    <dsp:sp modelId="{1C3BE60B-9392-4FFC-A26A-D2CB0BA72FF0}">
      <dsp:nvSpPr>
        <dsp:cNvPr id="0" name=""/>
        <dsp:cNvSpPr/>
      </dsp:nvSpPr>
      <dsp:spPr>
        <a:xfrm>
          <a:off x="2356767" y="1692163"/>
          <a:ext cx="1740619" cy="96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DEA30C-602E-4990-A3A5-5EDDED47E4F7}">
      <dsp:nvSpPr>
        <dsp:cNvPr id="0" name=""/>
        <dsp:cNvSpPr/>
      </dsp:nvSpPr>
      <dsp:spPr>
        <a:xfrm rot="5400000">
          <a:off x="5564987" y="1474586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Maths et informatique</a:t>
          </a:r>
          <a:endParaRPr lang="fr-FR" sz="1400" kern="1200" dirty="0"/>
        </a:p>
      </dsp:txBody>
      <dsp:txXfrm rot="-5400000">
        <a:off x="5888250" y="1620981"/>
        <a:ext cx="965157" cy="1109376"/>
      </dsp:txXfrm>
    </dsp:sp>
    <dsp:sp modelId="{5D500F3A-1738-4035-BD8B-42F382215F54}">
      <dsp:nvSpPr>
        <dsp:cNvPr id="0" name=""/>
        <dsp:cNvSpPr/>
      </dsp:nvSpPr>
      <dsp:spPr>
        <a:xfrm rot="5400000">
          <a:off x="4810718" y="2842584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Biologie</a:t>
          </a:r>
          <a:endParaRPr lang="fr-FR" sz="1700" kern="1200" dirty="0"/>
        </a:p>
      </dsp:txBody>
      <dsp:txXfrm rot="-5400000">
        <a:off x="5133981" y="2988979"/>
        <a:ext cx="965157" cy="1109376"/>
      </dsp:txXfrm>
    </dsp:sp>
    <dsp:sp modelId="{81E1A1B9-85FC-47ED-A400-8D50DE41E7C3}">
      <dsp:nvSpPr>
        <dsp:cNvPr id="0" name=""/>
        <dsp:cNvSpPr/>
      </dsp:nvSpPr>
      <dsp:spPr>
        <a:xfrm>
          <a:off x="6360192" y="3060161"/>
          <a:ext cx="1798639" cy="96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329BC-44E6-43CC-A447-C79C5819A2F6}">
      <dsp:nvSpPr>
        <dsp:cNvPr id="0" name=""/>
        <dsp:cNvSpPr/>
      </dsp:nvSpPr>
      <dsp:spPr>
        <a:xfrm rot="5400000">
          <a:off x="3296379" y="2842584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600" kern="1200"/>
        </a:p>
      </dsp:txBody>
      <dsp:txXfrm rot="-5400000">
        <a:off x="3619642" y="2988979"/>
        <a:ext cx="965157" cy="11093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0CBE8-8644-4D3A-90B5-EC59F2A176A8}" type="datetimeFigureOut">
              <a:rPr lang="fr-CH" smtClean="0"/>
              <a:t>16.08.2018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CH" smtClean="0"/>
              <a:t>PP1</a:t>
            </a: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0C40D-8ECB-49F3-8372-3E4A11438BD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3162898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6318C-CB10-4B7D-A2DF-373E38E0DA4F}" type="datetimeFigureOut">
              <a:rPr lang="fr-CH" smtClean="0"/>
              <a:t>16.08.2018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CH" smtClean="0"/>
              <a:t>PP1</a:t>
            </a:r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DCC59-7837-415C-A933-115BEF22C46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529539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Chaque</a:t>
            </a:r>
            <a:r>
              <a:rPr lang="fr-CH" baseline="0" dirty="0" smtClean="0"/>
              <a:t> élève doit au moins passer une fois dans chaque domaine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DCC59-7837-415C-A933-115BEF22C46F}" type="slidenum">
              <a:rPr lang="fr-CH" smtClean="0"/>
              <a:t>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PP1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92942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Temps de réflexion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BE555-1565-48F1-85B0-C3A9857C9031}" type="slidenum">
              <a:rPr lang="fr-CH" smtClean="0"/>
              <a:t>6</a:t>
            </a:fld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PP1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0675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A compléter en direct avec les élèves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BE555-1565-48F1-85B0-C3A9857C9031}" type="slidenum">
              <a:rPr lang="fr-CH" smtClean="0"/>
              <a:t>7</a:t>
            </a:fld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PP1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85283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A compléter par les élèves</a:t>
            </a:r>
          </a:p>
          <a:p>
            <a:endParaRPr lang="fr-CH" dirty="0" smtClean="0"/>
          </a:p>
          <a:p>
            <a:r>
              <a:rPr lang="fr-CH" dirty="0" smtClean="0"/>
              <a:t>Sérieux</a:t>
            </a:r>
          </a:p>
          <a:p>
            <a:r>
              <a:rPr lang="fr-CH" dirty="0" smtClean="0"/>
              <a:t>Rigueur</a:t>
            </a:r>
          </a:p>
          <a:p>
            <a:r>
              <a:rPr lang="fr-CH" dirty="0" smtClean="0"/>
              <a:t>Volonté</a:t>
            </a:r>
          </a:p>
          <a:p>
            <a:r>
              <a:rPr lang="fr-CH" dirty="0" smtClean="0"/>
              <a:t>Persévérance</a:t>
            </a:r>
          </a:p>
          <a:p>
            <a:r>
              <a:rPr lang="fr-CH" dirty="0" smtClean="0"/>
              <a:t>Participation</a:t>
            </a:r>
          </a:p>
          <a:p>
            <a:r>
              <a:rPr lang="fr-CH" dirty="0" smtClean="0"/>
              <a:t>Collaboration</a:t>
            </a:r>
          </a:p>
          <a:p>
            <a:r>
              <a:rPr lang="fr-CH" dirty="0" smtClean="0"/>
              <a:t>Autonomie</a:t>
            </a:r>
          </a:p>
          <a:p>
            <a:r>
              <a:rPr lang="fr-CH" dirty="0" smtClean="0"/>
              <a:t>Initiative</a:t>
            </a:r>
          </a:p>
          <a:p>
            <a:r>
              <a:rPr lang="fr-CH" dirty="0" smtClean="0"/>
              <a:t>Respect du matériel</a:t>
            </a:r>
          </a:p>
          <a:p>
            <a:r>
              <a:rPr lang="fr-CH" dirty="0" smtClean="0"/>
              <a:t>Esprit critique</a:t>
            </a:r>
          </a:p>
          <a:p>
            <a:r>
              <a:rPr lang="fr-CH" dirty="0" smtClean="0"/>
              <a:t>Créativité</a:t>
            </a:r>
          </a:p>
          <a:p>
            <a:r>
              <a:rPr lang="fr-CH" dirty="0" smtClean="0"/>
              <a:t>Curiosité</a:t>
            </a:r>
          </a:p>
          <a:p>
            <a:r>
              <a:rPr lang="fr-CH" dirty="0" smtClean="0"/>
              <a:t>Respect de la vie</a:t>
            </a:r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DCC59-7837-415C-A933-115BEF22C46F}" type="slidenum">
              <a:rPr lang="fr-CH" smtClean="0"/>
              <a:t>10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PP1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83286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Imaginer et conduire un</a:t>
            </a:r>
            <a:r>
              <a:rPr lang="fr-CH" baseline="0" dirty="0" smtClean="0"/>
              <a:t> plan d’action</a:t>
            </a:r>
          </a:p>
          <a:p>
            <a:r>
              <a:rPr lang="fr-CH" baseline="0" dirty="0" smtClean="0"/>
              <a:t>Evaluer la qualité d’une mesure ou d’une observation</a:t>
            </a:r>
          </a:p>
          <a:p>
            <a:r>
              <a:rPr lang="fr-CH" baseline="0" dirty="0" smtClean="0"/>
              <a:t>Aptitude à décrire, analyser et interpréter les observations et mesures</a:t>
            </a:r>
          </a:p>
          <a:p>
            <a:r>
              <a:rPr lang="fr-CH" baseline="0" dirty="0" smtClean="0"/>
              <a:t>Habileté</a:t>
            </a:r>
          </a:p>
          <a:p>
            <a:r>
              <a:rPr lang="fr-CH" baseline="0" dirty="0" smtClean="0"/>
              <a:t>Précision</a:t>
            </a:r>
          </a:p>
          <a:p>
            <a:r>
              <a:rPr lang="fr-CH" baseline="0" dirty="0" smtClean="0"/>
              <a:t>Utilisation de l’outil informatique</a:t>
            </a:r>
          </a:p>
          <a:p>
            <a:r>
              <a:rPr lang="fr-CH" baseline="0" dirty="0" smtClean="0"/>
              <a:t>Utilisation de concepts scientifiques</a:t>
            </a:r>
          </a:p>
          <a:p>
            <a:r>
              <a:rPr lang="fr-CH" baseline="0" dirty="0" smtClean="0"/>
              <a:t>Utilisation de ressources numériques</a:t>
            </a:r>
          </a:p>
          <a:p>
            <a:r>
              <a:rPr lang="fr-CH" baseline="0" dirty="0" smtClean="0"/>
              <a:t>Aptitude à prévoir</a:t>
            </a:r>
          </a:p>
          <a:p>
            <a:r>
              <a:rPr lang="fr-CH" baseline="0" dirty="0" smtClean="0"/>
              <a:t>Rythme de travail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DCC59-7837-415C-A933-115BEF22C46F}" type="slidenum">
              <a:rPr lang="fr-CH" smtClean="0"/>
              <a:t>11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PP1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34097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C7CF1-DB2F-40B9-BC2A-325BAD20015A}" type="datetimeFigureOut">
              <a:rPr lang="fr-CH" smtClean="0"/>
              <a:t>16.08.2018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C2F7-198A-497D-ADE9-A12A7F1B9CA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18289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C7CF1-DB2F-40B9-BC2A-325BAD20015A}" type="datetimeFigureOut">
              <a:rPr lang="fr-CH" smtClean="0"/>
              <a:t>16.08.2018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C2F7-198A-497D-ADE9-A12A7F1B9CA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65601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C7CF1-DB2F-40B9-BC2A-325BAD20015A}" type="datetimeFigureOut">
              <a:rPr lang="fr-CH" smtClean="0"/>
              <a:t>16.08.2018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C2F7-198A-497D-ADE9-A12A7F1B9CA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4673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C7CF1-DB2F-40B9-BC2A-325BAD20015A}" type="datetimeFigureOut">
              <a:rPr lang="fr-CH" smtClean="0"/>
              <a:t>16.08.2018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C2F7-198A-497D-ADE9-A12A7F1B9CA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0859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C7CF1-DB2F-40B9-BC2A-325BAD20015A}" type="datetimeFigureOut">
              <a:rPr lang="fr-CH" smtClean="0"/>
              <a:t>16.08.2018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C2F7-198A-497D-ADE9-A12A7F1B9CA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4507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C7CF1-DB2F-40B9-BC2A-325BAD20015A}" type="datetimeFigureOut">
              <a:rPr lang="fr-CH" smtClean="0"/>
              <a:t>16.08.2018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C2F7-198A-497D-ADE9-A12A7F1B9CA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670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C7CF1-DB2F-40B9-BC2A-325BAD20015A}" type="datetimeFigureOut">
              <a:rPr lang="fr-CH" smtClean="0"/>
              <a:t>16.08.2018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C2F7-198A-497D-ADE9-A12A7F1B9CA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43085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C7CF1-DB2F-40B9-BC2A-325BAD20015A}" type="datetimeFigureOut">
              <a:rPr lang="fr-CH" smtClean="0"/>
              <a:t>16.08.2018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C2F7-198A-497D-ADE9-A12A7F1B9CA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279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C7CF1-DB2F-40B9-BC2A-325BAD20015A}" type="datetimeFigureOut">
              <a:rPr lang="fr-CH" smtClean="0"/>
              <a:t>16.08.2018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C2F7-198A-497D-ADE9-A12A7F1B9CA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64160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C7CF1-DB2F-40B9-BC2A-325BAD20015A}" type="datetimeFigureOut">
              <a:rPr lang="fr-CH" smtClean="0"/>
              <a:t>16.08.2018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C2F7-198A-497D-ADE9-A12A7F1B9CA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17469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C7CF1-DB2F-40B9-BC2A-325BAD20015A}" type="datetimeFigureOut">
              <a:rPr lang="fr-CH" smtClean="0"/>
              <a:t>16.08.2018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C2F7-198A-497D-ADE9-A12A7F1B9CA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3185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C7CF1-DB2F-40B9-BC2A-325BAD20015A}" type="datetimeFigureOut">
              <a:rPr lang="fr-CH" smtClean="0"/>
              <a:t>16.08.2018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0C2F7-198A-497D-ADE9-A12A7F1B9CA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5358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Organisation et évaluation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3108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Les attitudes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39056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Les savoir-faire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71713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Evaluation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Pour les deux premières expériences, nous allons évaluer votre plan de recherche et votre rapport, la partie pratique n’est pas évaluée</a:t>
            </a:r>
          </a:p>
          <a:p>
            <a:r>
              <a:rPr lang="fr-CH" dirty="0" smtClean="0"/>
              <a:t>Pour les expériences suivantes, le plan de recherche, la partie pratique et le rapport sont évalués.</a:t>
            </a:r>
          </a:p>
          <a:p>
            <a:endParaRPr lang="fr-CH" dirty="0"/>
          </a:p>
          <a:p>
            <a:r>
              <a:rPr lang="fr-FR" altLang="fr-FR" b="1" dirty="0"/>
              <a:t>En </a:t>
            </a:r>
            <a:r>
              <a:rPr lang="fr-FR" altLang="fr-FR" b="1" dirty="0" smtClean="0"/>
              <a:t>OSE, </a:t>
            </a:r>
            <a:r>
              <a:rPr lang="fr-FR" altLang="fr-FR" b="1" dirty="0"/>
              <a:t>l'évaluation se fait par l'observation des chercheurs dans leur travail en classe et sur la base des </a:t>
            </a:r>
            <a:r>
              <a:rPr lang="fr-FR" altLang="fr-FR" b="1" dirty="0" smtClean="0"/>
              <a:t>comptes rendus, </a:t>
            </a:r>
            <a:r>
              <a:rPr lang="fr-FR" altLang="fr-FR" b="1" dirty="0"/>
              <a:t>en aucun cas par des tests de connaissances (TE).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1099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  <p:pic>
        <p:nvPicPr>
          <p:cNvPr id="4" name="Image 3" descr="C:\Users\stampflipn\AppData\Local\Microsoft\Windows\Temporary Internet Files\Content.Outlook\AEZBT3VA\ats-éva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84929" y="-2684930"/>
            <a:ext cx="6974541" cy="1234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0997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Présentation des sujets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La force du spaghetti</a:t>
            </a:r>
          </a:p>
          <a:p>
            <a:endParaRPr lang="fr-CH" dirty="0"/>
          </a:p>
          <a:p>
            <a:endParaRPr lang="fr-CH" dirty="0" smtClean="0"/>
          </a:p>
          <a:p>
            <a:endParaRPr lang="fr-CH" dirty="0"/>
          </a:p>
          <a:p>
            <a:endParaRPr lang="fr-CH" dirty="0" smtClean="0"/>
          </a:p>
          <a:p>
            <a:r>
              <a:rPr lang="fr-CH" dirty="0" smtClean="0"/>
              <a:t>Les colonies de bactéries</a:t>
            </a:r>
            <a:endParaRPr lang="fr-CH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120" y="2166284"/>
            <a:ext cx="1966442" cy="135684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144120" y="3523129"/>
            <a:ext cx="23846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700" dirty="0" smtClean="0"/>
              <a:t>Source : http://www.aufildulean.fr/le-spaghetti-de-la-mort/</a:t>
            </a:r>
            <a:endParaRPr lang="fr-CH" sz="7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041" y="4838700"/>
            <a:ext cx="1638300" cy="1607961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069040" y="6509123"/>
            <a:ext cx="447114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700" dirty="0" smtClean="0"/>
              <a:t>Source : http://www.savoirs.essonne.fr/sections/actualites/menace-sur-les-microbes-les-virus-bacteriens-attaquent/</a:t>
            </a:r>
            <a:endParaRPr lang="fr-CH" sz="700" dirty="0"/>
          </a:p>
        </p:txBody>
      </p:sp>
    </p:spTree>
    <p:extLst>
      <p:ext uri="{BB962C8B-B14F-4D97-AF65-F5344CB8AC3E}">
        <p14:creationId xmlns:p14="http://schemas.microsoft.com/office/powerpoint/2010/main" val="417031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Pourquoi des sciences expérimentales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b="1" dirty="0"/>
              <a:t>En choisissant parmi les options spécifiques " Sciences </a:t>
            </a:r>
            <a:r>
              <a:rPr lang="fr-FR" altLang="fr-FR" b="1" dirty="0" smtClean="0"/>
              <a:t>expérimentales ", </a:t>
            </a:r>
            <a:r>
              <a:rPr lang="fr-FR" altLang="fr-FR" b="1" dirty="0"/>
              <a:t>tu donnes à ta dernière année d'école obligatoire une teinte plutôt </a:t>
            </a:r>
            <a:r>
              <a:rPr lang="fr-FR" altLang="fr-FR" b="1" dirty="0">
                <a:solidFill>
                  <a:srgbClr val="FF0000"/>
                </a:solidFill>
              </a:rPr>
              <a:t>scientifique</a:t>
            </a:r>
            <a:r>
              <a:rPr lang="fr-FR" altLang="fr-FR" b="1" dirty="0" smtClean="0"/>
              <a:t>.</a:t>
            </a:r>
          </a:p>
          <a:p>
            <a:r>
              <a:rPr lang="fr-FR" altLang="fr-FR" b="1" dirty="0"/>
              <a:t>Tu vas donc pouvoir t'essayer à </a:t>
            </a:r>
            <a:r>
              <a:rPr lang="fr-FR" altLang="fr-FR" b="1" dirty="0">
                <a:solidFill>
                  <a:srgbClr val="FF0000"/>
                </a:solidFill>
              </a:rPr>
              <a:t>l'esprit</a:t>
            </a:r>
            <a:r>
              <a:rPr lang="fr-FR" altLang="fr-FR" b="1" dirty="0"/>
              <a:t> et aux </a:t>
            </a:r>
            <a:r>
              <a:rPr lang="fr-FR" altLang="fr-FR" b="1" dirty="0">
                <a:solidFill>
                  <a:srgbClr val="FF0000"/>
                </a:solidFill>
              </a:rPr>
              <a:t>méthodes du travail</a:t>
            </a:r>
            <a:r>
              <a:rPr lang="fr-FR" altLang="fr-FR" b="1" dirty="0"/>
              <a:t> des hommes de science et peut-être choisir de manière plus consciente l'orientation que tu vas donner à tes études dès l'année prochaine.</a:t>
            </a:r>
          </a:p>
          <a:p>
            <a:r>
              <a:rPr lang="fr-FR" altLang="fr-FR" b="1" dirty="0"/>
              <a:t>Les ateliers de sciences ont été créés pour te permettre d'effectuer quelques recherches, comme le ferait un véritable </a:t>
            </a:r>
            <a:r>
              <a:rPr lang="fr-FR" altLang="fr-FR" b="1" dirty="0">
                <a:solidFill>
                  <a:srgbClr val="FF0000"/>
                </a:solidFill>
              </a:rPr>
              <a:t>chercheur</a:t>
            </a:r>
            <a:r>
              <a:rPr lang="fr-FR" altLang="fr-FR" b="1" dirty="0" smtClean="0"/>
              <a:t>.</a:t>
            </a:r>
            <a:endParaRPr lang="fr-FR" altLang="fr-FR" b="1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615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b="1" dirty="0"/>
              <a:t>Les </a:t>
            </a:r>
            <a:r>
              <a:rPr lang="fr-FR" altLang="fr-FR" b="1" dirty="0" smtClean="0"/>
              <a:t>OSE placent </a:t>
            </a:r>
            <a:r>
              <a:rPr lang="fr-FR" altLang="fr-FR" b="1" dirty="0"/>
              <a:t>l'élève dans le rôle d'un </a:t>
            </a:r>
            <a:r>
              <a:rPr lang="fr-FR" altLang="fr-FR" b="1" dirty="0">
                <a:solidFill>
                  <a:srgbClr val="FF0000"/>
                </a:solidFill>
              </a:rPr>
              <a:t>chercheur</a:t>
            </a:r>
            <a:r>
              <a:rPr lang="fr-FR" altLang="fr-FR" b="1" dirty="0" smtClean="0"/>
              <a:t>...</a:t>
            </a:r>
          </a:p>
          <a:p>
            <a:pPr lvl="1"/>
            <a:r>
              <a:rPr lang="fr-FR" altLang="fr-FR" b="1" i="1" dirty="0"/>
              <a:t>Face à un problème, à une question, l'élève doit chercher des </a:t>
            </a:r>
            <a:r>
              <a:rPr lang="fr-FR" altLang="fr-FR" b="1" i="1" dirty="0">
                <a:solidFill>
                  <a:srgbClr val="FF0000"/>
                </a:solidFill>
              </a:rPr>
              <a:t>solutions</a:t>
            </a:r>
            <a:r>
              <a:rPr lang="fr-FR" altLang="fr-FR" b="1" i="1" dirty="0"/>
              <a:t>, des </a:t>
            </a:r>
            <a:r>
              <a:rPr lang="fr-FR" altLang="fr-FR" b="1" i="1" dirty="0">
                <a:solidFill>
                  <a:srgbClr val="FF0000"/>
                </a:solidFill>
              </a:rPr>
              <a:t>explications</a:t>
            </a:r>
            <a:r>
              <a:rPr lang="fr-FR" altLang="fr-FR" b="1" i="1" dirty="0" smtClean="0"/>
              <a:t>.</a:t>
            </a:r>
          </a:p>
          <a:p>
            <a:pPr marL="457200" lvl="1" indent="0">
              <a:buNone/>
            </a:pPr>
            <a:endParaRPr lang="fr-FR" altLang="fr-FR" b="1" i="1" dirty="0"/>
          </a:p>
          <a:p>
            <a:pPr marL="457200" lvl="1" indent="0">
              <a:buNone/>
            </a:pPr>
            <a:endParaRPr lang="fr-FR" altLang="fr-FR" b="1" i="1" dirty="0"/>
          </a:p>
          <a:p>
            <a:r>
              <a:rPr lang="fr-FR" altLang="fr-FR" b="1" dirty="0"/>
              <a:t>Les ateliers de sciences développent les </a:t>
            </a:r>
            <a:r>
              <a:rPr lang="fr-FR" altLang="fr-FR" b="1" dirty="0">
                <a:solidFill>
                  <a:srgbClr val="FF0000"/>
                </a:solidFill>
              </a:rPr>
              <a:t>attitudes</a:t>
            </a:r>
            <a:r>
              <a:rPr lang="fr-FR" altLang="fr-FR" b="1" dirty="0"/>
              <a:t> et les </a:t>
            </a:r>
            <a:r>
              <a:rPr lang="fr-FR" altLang="fr-FR" b="1" dirty="0">
                <a:solidFill>
                  <a:srgbClr val="FF0000"/>
                </a:solidFill>
              </a:rPr>
              <a:t>savoir-faire</a:t>
            </a:r>
            <a:r>
              <a:rPr lang="fr-FR" altLang="fr-FR" b="1" dirty="0"/>
              <a:t> nécessaires à toute démarche scientifique</a:t>
            </a:r>
            <a:r>
              <a:rPr lang="fr-FR" altLang="fr-FR" b="1" dirty="0" smtClean="0"/>
              <a:t>...</a:t>
            </a:r>
          </a:p>
          <a:p>
            <a:pPr lvl="1"/>
            <a:r>
              <a:rPr lang="fr-FR" altLang="fr-FR" b="1" i="1" dirty="0"/>
              <a:t>L'approche est essentiellement </a:t>
            </a:r>
            <a:r>
              <a:rPr lang="fr-FR" altLang="fr-FR" b="1" i="1" dirty="0">
                <a:solidFill>
                  <a:srgbClr val="FF0000"/>
                </a:solidFill>
              </a:rPr>
              <a:t>expérimentale</a:t>
            </a:r>
            <a:r>
              <a:rPr lang="fr-FR" altLang="fr-FR" b="1" i="1" dirty="0"/>
              <a:t> : elle est basée sur l'observation et la mesure, et </a:t>
            </a:r>
            <a:r>
              <a:rPr lang="fr-FR" altLang="fr-FR" b="1" i="1" dirty="0" smtClean="0"/>
              <a:t>sur leur </a:t>
            </a:r>
            <a:r>
              <a:rPr lang="fr-FR" altLang="fr-FR" b="1" i="1" dirty="0"/>
              <a:t>interprétation.</a:t>
            </a:r>
          </a:p>
          <a:p>
            <a:pPr marL="457200" lvl="1" indent="0">
              <a:buNone/>
            </a:pPr>
            <a:endParaRPr lang="fr-FR" altLang="fr-FR" b="1" dirty="0"/>
          </a:p>
          <a:p>
            <a:pPr lvl="1"/>
            <a:endParaRPr lang="fr-FR" altLang="fr-FR" b="1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8784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4 domaines distincts</a:t>
            </a:r>
            <a:endParaRPr lang="fr-CH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9872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80652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L’organisation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Travail par groupe de deux et une personne seule si la classe est impaire.</a:t>
            </a:r>
          </a:p>
          <a:p>
            <a:r>
              <a:rPr lang="fr-CH" dirty="0" smtClean="0"/>
              <a:t>Les deux premiers sujets </a:t>
            </a:r>
            <a:r>
              <a:rPr lang="fr-CH" smtClean="0"/>
              <a:t>de </a:t>
            </a:r>
            <a:r>
              <a:rPr lang="fr-CH" smtClean="0"/>
              <a:t>recherche </a:t>
            </a:r>
            <a:r>
              <a:rPr lang="fr-CH" dirty="0" smtClean="0"/>
              <a:t>sont les mêmes pour tous les élèves</a:t>
            </a:r>
          </a:p>
          <a:p>
            <a:r>
              <a:rPr lang="fr-CH" dirty="0" smtClean="0"/>
              <a:t>Il s’agit de structurer une recherche en passant par des étapes standardisées</a:t>
            </a:r>
          </a:p>
          <a:p>
            <a:r>
              <a:rPr lang="fr-CH" dirty="0" smtClean="0"/>
              <a:t>Grande autonomie, c’est à vous de vous organiser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99200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/>
              <a:t>Une recherche c’est quoi ?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55681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Une recherche c’est quoi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765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Les points que nous avons retenus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fr-FR" sz="3000" dirty="0"/>
              <a:t>l'élaboration de la recherche (apprentissages)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fr-FR" sz="3000" dirty="0"/>
              <a:t>l'expérimentation (pratique)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fr-FR" sz="3000" dirty="0"/>
              <a:t>la rédaction du rapport (rédaction)</a:t>
            </a:r>
          </a:p>
          <a:p>
            <a:endParaRPr lang="fr-CH" dirty="0"/>
          </a:p>
          <a:p>
            <a:pPr marL="0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1330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Les objectifs que tu dois viser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b="1" dirty="0">
                <a:solidFill>
                  <a:srgbClr val="FF0000"/>
                </a:solidFill>
              </a:rPr>
              <a:t>tes attitudes</a:t>
            </a:r>
            <a:r>
              <a:rPr lang="fr-FR" altLang="fr-FR" b="1" dirty="0"/>
              <a:t>, c'est-à-dire comment tu te </a:t>
            </a:r>
            <a:r>
              <a:rPr lang="fr-FR" altLang="fr-FR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comportes</a:t>
            </a:r>
            <a:r>
              <a:rPr lang="fr-FR" altLang="fr-FR" b="1" dirty="0"/>
              <a:t> en tant qu'apprenti chercheur</a:t>
            </a:r>
            <a:r>
              <a:rPr lang="fr-FR" altLang="fr-FR" b="1" dirty="0" smtClean="0"/>
              <a:t>.</a:t>
            </a:r>
          </a:p>
          <a:p>
            <a:endParaRPr lang="fr-FR" altLang="fr-FR" b="1" dirty="0"/>
          </a:p>
          <a:p>
            <a:endParaRPr lang="fr-FR" altLang="fr-FR" b="1" dirty="0" smtClean="0"/>
          </a:p>
          <a:p>
            <a:pPr marL="0" indent="0">
              <a:buNone/>
            </a:pPr>
            <a:endParaRPr lang="fr-FR" altLang="fr-FR" b="1" dirty="0"/>
          </a:p>
          <a:p>
            <a:r>
              <a:rPr lang="fr-FR" altLang="fr-FR" b="1" dirty="0">
                <a:solidFill>
                  <a:srgbClr val="FF0000"/>
                </a:solidFill>
              </a:rPr>
              <a:t>tes savoir-faire</a:t>
            </a:r>
            <a:r>
              <a:rPr lang="fr-FR" altLang="fr-FR" b="1" dirty="0"/>
              <a:t>, c'est-à-dire comment tu te </a:t>
            </a:r>
            <a:r>
              <a:rPr lang="fr-FR" altLang="fr-FR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débrouilles</a:t>
            </a:r>
            <a:r>
              <a:rPr lang="fr-FR" altLang="fr-FR" b="1" dirty="0"/>
              <a:t> pratiquement pour réaliser tes recherches.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115247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479</Words>
  <Application>Microsoft Office PowerPoint</Application>
  <PresentationFormat>Grand écran</PresentationFormat>
  <Paragraphs>88</Paragraphs>
  <Slides>14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Thème Office</vt:lpstr>
      <vt:lpstr>Organisation et évaluation</vt:lpstr>
      <vt:lpstr>Pourquoi des sciences expérimentales</vt:lpstr>
      <vt:lpstr>Présentation PowerPoint</vt:lpstr>
      <vt:lpstr>4 domaines distincts</vt:lpstr>
      <vt:lpstr>L’organisation</vt:lpstr>
      <vt:lpstr>Une recherche c’est quoi ?</vt:lpstr>
      <vt:lpstr>Une recherche c’est quoi ?</vt:lpstr>
      <vt:lpstr>Les points que nous avons retenus</vt:lpstr>
      <vt:lpstr>Les objectifs que tu dois viser</vt:lpstr>
      <vt:lpstr>Les attitudes</vt:lpstr>
      <vt:lpstr>Les savoir-faire</vt:lpstr>
      <vt:lpstr>Evaluation</vt:lpstr>
      <vt:lpstr>Présentation PowerPoint</vt:lpstr>
      <vt:lpstr>Présentation des sujets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et évaluation</dc:title>
  <dc:creator>S y s C o / yj</dc:creator>
  <cp:lastModifiedBy>S y s C o / yj</cp:lastModifiedBy>
  <cp:revision>16</cp:revision>
  <cp:lastPrinted>2018-08-11T15:01:47Z</cp:lastPrinted>
  <dcterms:created xsi:type="dcterms:W3CDTF">2018-08-11T12:13:10Z</dcterms:created>
  <dcterms:modified xsi:type="dcterms:W3CDTF">2018-08-16T05:04:55Z</dcterms:modified>
</cp:coreProperties>
</file>